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2" r:id="rId7"/>
    <p:sldId id="263" r:id="rId8"/>
    <p:sldId id="265" r:id="rId9"/>
    <p:sldId id="266" r:id="rId10"/>
    <p:sldId id="272" r:id="rId11"/>
    <p:sldId id="273" r:id="rId12"/>
    <p:sldId id="274" r:id="rId13"/>
    <p:sldId id="275" r:id="rId14"/>
    <p:sldId id="276" r:id="rId15"/>
    <p:sldId id="277" r:id="rId16"/>
    <p:sldId id="278" r:id="rId17"/>
    <p:sldId id="267" r:id="rId18"/>
    <p:sldId id="293" r:id="rId19"/>
    <p:sldId id="268" r:id="rId20"/>
    <p:sldId id="269" r:id="rId21"/>
    <p:sldId id="270" r:id="rId22"/>
    <p:sldId id="271" r:id="rId23"/>
    <p:sldId id="290" r:id="rId24"/>
    <p:sldId id="291" r:id="rId25"/>
    <p:sldId id="292" r:id="rId26"/>
    <p:sldId id="279" r:id="rId27"/>
    <p:sldId id="280" r:id="rId28"/>
    <p:sldId id="281" r:id="rId29"/>
    <p:sldId id="282" r:id="rId30"/>
    <p:sldId id="283" r:id="rId31"/>
    <p:sldId id="284" r:id="rId32"/>
    <p:sldId id="285" r:id="rId33"/>
    <p:sldId id="286" r:id="rId34"/>
    <p:sldId id="287" r:id="rId35"/>
    <p:sldId id="288" r:id="rId36"/>
    <p:sldId id="28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AB3F4602-0D6C-4A4F-ABC7-AAB5697D3FE8}">
          <p14:sldIdLst>
            <p14:sldId id="256"/>
            <p14:sldId id="257"/>
            <p14:sldId id="258"/>
            <p14:sldId id="259"/>
            <p14:sldId id="260"/>
            <p14:sldId id="262"/>
            <p14:sldId id="263"/>
            <p14:sldId id="265"/>
            <p14:sldId id="266"/>
            <p14:sldId id="272"/>
            <p14:sldId id="273"/>
            <p14:sldId id="274"/>
            <p14:sldId id="275"/>
            <p14:sldId id="276"/>
            <p14:sldId id="277"/>
            <p14:sldId id="278"/>
            <p14:sldId id="267"/>
            <p14:sldId id="293"/>
            <p14:sldId id="268"/>
            <p14:sldId id="269"/>
            <p14:sldId id="270"/>
            <p14:sldId id="271"/>
            <p14:sldId id="290"/>
            <p14:sldId id="291"/>
            <p14:sldId id="292"/>
            <p14:sldId id="279"/>
            <p14:sldId id="280"/>
            <p14:sldId id="281"/>
            <p14:sldId id="282"/>
            <p14:sldId id="283"/>
            <p14:sldId id="284"/>
            <p14:sldId id="285"/>
            <p14:sldId id="286"/>
            <p14:sldId id="287"/>
            <p14:sldId id="288"/>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smtClean="0"/>
              <a:t>Asıl başlık stili için tıklatın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669730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9491D5E8-D863-4906-9D1B-D2252496046B}" type="datetimeFigureOut">
              <a:rPr lang="tr-TR" smtClean="0"/>
              <a:t>25.05.2018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92632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3835814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smtClean="0"/>
              <a:t>Asıl başlık stili için tıklatın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smtClean="0"/>
              <a:t>Asıl metin stillerini düzenle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1701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351114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206704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smtClean="0"/>
              <a:t>Asıl başlık stili için tıklatın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4"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342774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2957247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90805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99270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257777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9491D5E8-D863-4906-9D1B-D2252496046B}" type="datetimeFigureOut">
              <a:rPr lang="tr-TR" smtClean="0"/>
              <a:t>25.05.2018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3137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9491D5E8-D863-4906-9D1B-D2252496046B}" type="datetimeFigureOut">
              <a:rPr lang="tr-TR" smtClean="0"/>
              <a:t>25.05.2018</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73645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7" name="Date Placeholder 2"/>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3"/>
          <p:cNvSpPr>
            <a:spLocks noGrp="1"/>
          </p:cNvSpPr>
          <p:nvPr>
            <p:ph type="ftr" sz="quarter" idx="11"/>
          </p:nvPr>
        </p:nvSpPr>
        <p:spPr/>
        <p:txBody>
          <a:bodyPr/>
          <a:lstStyle/>
          <a:p>
            <a:endParaRPr lang="tr-TR"/>
          </a:p>
        </p:txBody>
      </p:sp>
      <p:sp>
        <p:nvSpPr>
          <p:cNvPr id="6" name="Slide Number Placeholder 4"/>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36057716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2"/>
          <p:cNvSpPr>
            <a:spLocks noGrp="1"/>
          </p:cNvSpPr>
          <p:nvPr>
            <p:ph type="ftr" sz="quarter" idx="11"/>
          </p:nvPr>
        </p:nvSpPr>
        <p:spPr/>
        <p:txBody>
          <a:bodyPr/>
          <a:lstStyle/>
          <a:p>
            <a:endParaRPr lang="tr-TR"/>
          </a:p>
        </p:txBody>
      </p:sp>
      <p:sp>
        <p:nvSpPr>
          <p:cNvPr id="6" name="Slide Number Placeholder 3"/>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1945620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7" name="Date Placeholder 4"/>
          <p:cNvSpPr>
            <a:spLocks noGrp="1"/>
          </p:cNvSpPr>
          <p:nvPr>
            <p:ph type="dt" sz="half" idx="10"/>
          </p:nvPr>
        </p:nvSpPr>
        <p:spPr/>
        <p:txBody>
          <a:bodyPr/>
          <a:lstStyle/>
          <a:p>
            <a:fld id="{9491D5E8-D863-4906-9D1B-D2252496046B}" type="datetimeFigureOut">
              <a:rPr lang="tr-TR" smtClean="0"/>
              <a:t>25.05.2018</a:t>
            </a:fld>
            <a:endParaRPr lang="tr-TR"/>
          </a:p>
        </p:txBody>
      </p:sp>
      <p:sp>
        <p:nvSpPr>
          <p:cNvPr id="5" name="Footer Placeholder 5"/>
          <p:cNvSpPr>
            <a:spLocks noGrp="1"/>
          </p:cNvSpPr>
          <p:nvPr>
            <p:ph type="ftr" sz="quarter" idx="11"/>
          </p:nvPr>
        </p:nvSpPr>
        <p:spPr/>
        <p:txBody>
          <a:bodyPr/>
          <a:lstStyle/>
          <a:p>
            <a:endParaRPr lang="tr-TR"/>
          </a:p>
        </p:txBody>
      </p:sp>
      <p:sp>
        <p:nvSpPr>
          <p:cNvPr id="6" name="Slide Number Placeholder 6"/>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3768946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9491D5E8-D863-4906-9D1B-D2252496046B}" type="datetimeFigureOut">
              <a:rPr lang="tr-TR" smtClean="0"/>
              <a:t>25.05.2018</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89607FC-CB0B-43C4-B245-C91EAC331578}" type="slidenum">
              <a:rPr lang="tr-TR" smtClean="0"/>
              <a:t>‹#›</a:t>
            </a:fld>
            <a:endParaRPr lang="tr-TR"/>
          </a:p>
        </p:txBody>
      </p:sp>
    </p:spTree>
    <p:extLst>
      <p:ext uri="{BB962C8B-B14F-4D97-AF65-F5344CB8AC3E}">
        <p14:creationId xmlns:p14="http://schemas.microsoft.com/office/powerpoint/2010/main" val="252205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491D5E8-D863-4906-9D1B-D2252496046B}" type="datetimeFigureOut">
              <a:rPr lang="tr-TR" smtClean="0"/>
              <a:t>25.05.2018</a:t>
            </a:fld>
            <a:endParaRPr lang="tr-T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tr-T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89607FC-CB0B-43C4-B245-C91EAC331578}" type="slidenum">
              <a:rPr lang="tr-TR" smtClean="0"/>
              <a:t>‹#›</a:t>
            </a:fld>
            <a:endParaRPr lang="tr-TR"/>
          </a:p>
        </p:txBody>
      </p:sp>
    </p:spTree>
    <p:extLst>
      <p:ext uri="{BB962C8B-B14F-4D97-AF65-F5344CB8AC3E}">
        <p14:creationId xmlns:p14="http://schemas.microsoft.com/office/powerpoint/2010/main" val="3747769519"/>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earthexplorer.usgs.gov/"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earthexplorer.usgs.gov/" TargetMode="External"/><Relationship Id="rId2" Type="http://schemas.openxmlformats.org/officeDocument/2006/relationships/hyperlink" Target="https://libra.developmentseed.org/" TargetMode="External"/><Relationship Id="rId1" Type="http://schemas.openxmlformats.org/officeDocument/2006/relationships/slideLayout" Target="../slideLayouts/slideLayout2.xml"/><Relationship Id="rId6" Type="http://schemas.openxmlformats.org/officeDocument/2006/relationships/hyperlink" Target="http://portal.netcad.com.tr/pages/viewpage.action?pageId=111477859" TargetMode="External"/><Relationship Id="rId5" Type="http://schemas.openxmlformats.org/officeDocument/2006/relationships/hyperlink" Target="https://www.researchgate.net/publication/316279595_Uzaktan_Algilama_Amacli_Uydu_Goruntuleme_Sistemleri/" TargetMode="External"/><Relationship Id="rId4" Type="http://schemas.openxmlformats.org/officeDocument/2006/relationships/hyperlink" Target="https://gezgin.gov.tr/geoportal/app/ma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90147" y="137747"/>
            <a:ext cx="11192608" cy="3329581"/>
          </a:xfrm>
        </p:spPr>
        <p:txBody>
          <a:bodyPr/>
          <a:lstStyle/>
          <a:p>
            <a:r>
              <a:rPr lang="tr-TR" dirty="0" smtClean="0"/>
              <a:t>YER SATHINI GÖZLEYEN UYDULAR</a:t>
            </a:r>
            <a:endParaRPr lang="tr-TR" dirty="0"/>
          </a:p>
        </p:txBody>
      </p:sp>
    </p:spTree>
    <p:extLst>
      <p:ext uri="{BB962C8B-B14F-4D97-AF65-F5344CB8AC3E}">
        <p14:creationId xmlns:p14="http://schemas.microsoft.com/office/powerpoint/2010/main" val="3730367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LANDSAT UYDUSUNDAN VERİ </a:t>
            </a:r>
            <a:r>
              <a:rPr lang="tr-TR" dirty="0" smtClean="0"/>
              <a:t>Görüntüleme</a:t>
            </a:r>
            <a:r>
              <a:rPr lang="tr-TR" dirty="0" smtClean="0"/>
              <a:t>		</a:t>
            </a:r>
            <a:endParaRPr lang="tr-TR" dirty="0"/>
          </a:p>
        </p:txBody>
      </p:sp>
      <p:sp>
        <p:nvSpPr>
          <p:cNvPr id="3" name="İçerik Yer Tutucusu 2"/>
          <p:cNvSpPr>
            <a:spLocks noGrp="1"/>
          </p:cNvSpPr>
          <p:nvPr>
            <p:ph idx="1"/>
          </p:nvPr>
        </p:nvSpPr>
        <p:spPr>
          <a:xfrm>
            <a:off x="1104293" y="1853248"/>
            <a:ext cx="8946541" cy="4195481"/>
          </a:xfrm>
        </p:spPr>
        <p:txBody>
          <a:bodyPr/>
          <a:lstStyle/>
          <a:p>
            <a:r>
              <a:rPr lang="tr-TR" dirty="0" smtClean="0"/>
              <a:t>İlk önce </a:t>
            </a:r>
            <a:r>
              <a:rPr lang="tr-TR" dirty="0" smtClean="0">
                <a:hlinkClick r:id="rId2"/>
              </a:rPr>
              <a:t>https</a:t>
            </a:r>
            <a:r>
              <a:rPr lang="tr-TR" dirty="0">
                <a:hlinkClick r:id="rId2"/>
              </a:rPr>
              <a:t>://earthexplorer.usgs.gov</a:t>
            </a:r>
            <a:r>
              <a:rPr lang="tr-TR" dirty="0" smtClean="0">
                <a:hlinkClick r:id="rId2"/>
              </a:rPr>
              <a:t>/</a:t>
            </a:r>
            <a:r>
              <a:rPr lang="tr-TR" dirty="0" smtClean="0"/>
              <a:t> adresinden üye olduktan sonra </a:t>
            </a:r>
          </a:p>
          <a:p>
            <a:r>
              <a:rPr lang="tr-TR" dirty="0" err="1" smtClean="0"/>
              <a:t>Adress</a:t>
            </a:r>
            <a:r>
              <a:rPr lang="tr-TR" dirty="0" smtClean="0"/>
              <a:t> /</a:t>
            </a:r>
            <a:r>
              <a:rPr lang="tr-TR" dirty="0" err="1" smtClean="0"/>
              <a:t>Palace</a:t>
            </a:r>
            <a:r>
              <a:rPr lang="tr-TR" dirty="0" smtClean="0"/>
              <a:t> kısmından uydu görüntüsü istediğimiz bölgeyi seçiyoruz. </a:t>
            </a:r>
            <a:endParaRPr lang="tr-TR" dirty="0"/>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6327" y="3132443"/>
            <a:ext cx="3655557" cy="3725557"/>
          </a:xfrm>
          <a:prstGeom prst="rect">
            <a:avLst/>
          </a:prstGeom>
        </p:spPr>
      </p:pic>
    </p:spTree>
    <p:extLst>
      <p:ext uri="{BB962C8B-B14F-4D97-AF65-F5344CB8AC3E}">
        <p14:creationId xmlns:p14="http://schemas.microsoft.com/office/powerpoint/2010/main" val="253510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97704" y="391172"/>
            <a:ext cx="8946541" cy="4195481"/>
          </a:xfrm>
        </p:spPr>
        <p:txBody>
          <a:bodyPr/>
          <a:lstStyle/>
          <a:p>
            <a:r>
              <a:rPr lang="tr-TR" b="1" dirty="0" err="1"/>
              <a:t>Patt</a:t>
            </a:r>
            <a:r>
              <a:rPr lang="tr-TR" b="1" dirty="0"/>
              <a:t>/</a:t>
            </a:r>
            <a:r>
              <a:rPr lang="tr-TR" b="1" dirty="0" err="1"/>
              <a:t>Row</a:t>
            </a:r>
            <a:r>
              <a:rPr lang="tr-TR" b="1" dirty="0"/>
              <a:t>:</a:t>
            </a:r>
            <a:r>
              <a:rPr lang="tr-TR" dirty="0"/>
              <a:t> Burada ise sizden Point(Nokta) veya </a:t>
            </a:r>
            <a:r>
              <a:rPr lang="tr-TR" dirty="0" err="1"/>
              <a:t>Polygon</a:t>
            </a:r>
            <a:r>
              <a:rPr lang="tr-TR" dirty="0"/>
              <a:t>(Alan) oluşturmanızı isteyecek. Bunları yaparken işaretlemek istediğiniz bölgeye ait değerleri girmeniz gerekli.</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106" y="1928446"/>
            <a:ext cx="5429250" cy="3810000"/>
          </a:xfrm>
          <a:prstGeom prst="rect">
            <a:avLst/>
          </a:prstGeom>
        </p:spPr>
      </p:pic>
    </p:spTree>
    <p:extLst>
      <p:ext uri="{BB962C8B-B14F-4D97-AF65-F5344CB8AC3E}">
        <p14:creationId xmlns:p14="http://schemas.microsoft.com/office/powerpoint/2010/main" val="217948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b="1" dirty="0" err="1"/>
              <a:t>Feature</a:t>
            </a:r>
            <a:r>
              <a:rPr lang="tr-TR" b="1" dirty="0"/>
              <a:t>:</a:t>
            </a:r>
            <a:r>
              <a:rPr lang="tr-TR" dirty="0"/>
              <a:t> Belirli bir nesnenin ismini yazabilirsiniz. Örneğin; Bir hava alanı. </a:t>
            </a:r>
            <a:r>
              <a:rPr lang="tr-TR" dirty="0" smtClean="0"/>
              <a:t>(Yalnızca </a:t>
            </a:r>
            <a:r>
              <a:rPr lang="tr-TR" dirty="0"/>
              <a:t>Amerika için geçerli</a:t>
            </a:r>
            <a:r>
              <a:rPr lang="tr-TR" dirty="0" smtClean="0"/>
              <a:t>.)</a:t>
            </a:r>
          </a:p>
          <a:p>
            <a:r>
              <a:rPr lang="tr-TR" b="1" dirty="0" err="1"/>
              <a:t>Date</a:t>
            </a:r>
            <a:r>
              <a:rPr lang="tr-TR" b="1" dirty="0"/>
              <a:t> </a:t>
            </a:r>
            <a:r>
              <a:rPr lang="tr-TR" b="1" dirty="0" err="1"/>
              <a:t>Range</a:t>
            </a:r>
            <a:r>
              <a:rPr lang="tr-TR" b="1" dirty="0"/>
              <a:t>:</a:t>
            </a:r>
            <a:r>
              <a:rPr lang="tr-TR" dirty="0"/>
              <a:t> Bu kısımdan seçeceğiniz tarih aralığı, sonuçlarınızın hangi tarihler arasında elde edilen verilerden oluşması gerektiğini gösteriyor.</a:t>
            </a:r>
          </a:p>
        </p:txBody>
      </p:sp>
    </p:spTree>
    <p:extLst>
      <p:ext uri="{BB962C8B-B14F-4D97-AF65-F5344CB8AC3E}">
        <p14:creationId xmlns:p14="http://schemas.microsoft.com/office/powerpoint/2010/main" val="1295782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000" b="1" dirty="0"/>
              <a:t>Veri Kaynağı Seçimi</a:t>
            </a:r>
            <a:r>
              <a:rPr lang="tr-TR" sz="2000" dirty="0"/>
              <a:t/>
            </a:r>
            <a:br>
              <a:rPr lang="tr-TR" sz="2000" dirty="0"/>
            </a:br>
            <a:r>
              <a:rPr lang="tr-TR" sz="2000" dirty="0"/>
              <a:t>Aşağıdaki listeden hangi tarzda ve hangi veri kaynağından veri almak istiyorsanız </a:t>
            </a:r>
            <a:r>
              <a:rPr lang="tr-TR" sz="2000" dirty="0" smtClean="0"/>
              <a:t>seçiyorsunuz</a:t>
            </a:r>
            <a:r>
              <a:rPr lang="tr-TR" sz="2000" dirty="0"/>
              <a:t>.</a:t>
            </a:r>
            <a:br>
              <a:rPr lang="tr-TR" sz="2000" dirty="0"/>
            </a:br>
            <a:endParaRPr lang="tr-TR" sz="2000"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6538" y="1296371"/>
            <a:ext cx="3326289" cy="5022368"/>
          </a:xfrm>
        </p:spPr>
      </p:pic>
    </p:spTree>
    <p:extLst>
      <p:ext uri="{BB962C8B-B14F-4D97-AF65-F5344CB8AC3E}">
        <p14:creationId xmlns:p14="http://schemas.microsoft.com/office/powerpoint/2010/main" val="3343183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000" dirty="0" err="1" smtClean="0"/>
              <a:t>Result</a:t>
            </a:r>
            <a:r>
              <a:rPr lang="tr-TR" sz="2000" dirty="0" smtClean="0"/>
              <a:t> kısmında belirlediğimiz tarihler arasındaki uydu görüntülerini sıralıyor.</a:t>
            </a:r>
            <a:br>
              <a:rPr lang="tr-TR" sz="2000" dirty="0" smtClean="0"/>
            </a:br>
            <a:r>
              <a:rPr lang="tr-TR" sz="2000" dirty="0" err="1" smtClean="0"/>
              <a:t>Download</a:t>
            </a:r>
            <a:r>
              <a:rPr lang="tr-TR" sz="2000" dirty="0" smtClean="0"/>
              <a:t> simgesine tıklayarak </a:t>
            </a:r>
            <a:r>
              <a:rPr lang="tr-TR" sz="2000" dirty="0" err="1" smtClean="0"/>
              <a:t>zip</a:t>
            </a:r>
            <a:r>
              <a:rPr lang="tr-TR" sz="2000" dirty="0" smtClean="0"/>
              <a:t> halinde olan dosyayı indirebiliriz. </a:t>
            </a:r>
            <a:endParaRPr lang="tr-TR" sz="2000"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323716"/>
            <a:ext cx="8947150" cy="3653605"/>
          </a:xfrm>
        </p:spPr>
      </p:pic>
    </p:spTree>
    <p:extLst>
      <p:ext uri="{BB962C8B-B14F-4D97-AF65-F5344CB8AC3E}">
        <p14:creationId xmlns:p14="http://schemas.microsoft.com/office/powerpoint/2010/main" val="343993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Seçtiğimiz bölgeye ait uydu görüntüleri.</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9995" y="2052638"/>
            <a:ext cx="6253786" cy="4195762"/>
          </a:xfrm>
        </p:spPr>
      </p:pic>
    </p:spTree>
    <p:extLst>
      <p:ext uri="{BB962C8B-B14F-4D97-AF65-F5344CB8AC3E}">
        <p14:creationId xmlns:p14="http://schemas.microsoft.com/office/powerpoint/2010/main" val="2226607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53248"/>
            <a:ext cx="7363423" cy="4195762"/>
          </a:xfr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161" y="1853249"/>
            <a:ext cx="6073840" cy="4195762"/>
          </a:xfrm>
          <a:prstGeom prst="rect">
            <a:avLst/>
          </a:prstGeom>
        </p:spPr>
      </p:pic>
    </p:spTree>
    <p:extLst>
      <p:ext uri="{BB962C8B-B14F-4D97-AF65-F5344CB8AC3E}">
        <p14:creationId xmlns:p14="http://schemas.microsoft.com/office/powerpoint/2010/main" val="304136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                   SPOT </a:t>
            </a:r>
            <a:r>
              <a:rPr lang="tr-TR" dirty="0"/>
              <a:t>UYDUSU </a:t>
            </a:r>
          </a:p>
        </p:txBody>
      </p:sp>
      <p:sp>
        <p:nvSpPr>
          <p:cNvPr id="3" name="İçerik Yer Tutucusu 2"/>
          <p:cNvSpPr>
            <a:spLocks noGrp="1"/>
          </p:cNvSpPr>
          <p:nvPr>
            <p:ph idx="1"/>
          </p:nvPr>
        </p:nvSpPr>
        <p:spPr/>
        <p:txBody>
          <a:bodyPr/>
          <a:lstStyle/>
          <a:p>
            <a:r>
              <a:rPr lang="tr-TR" dirty="0"/>
              <a:t>Fransız uydusu SPOT-1, 1986 yılında uzaya atılmıştır. </a:t>
            </a:r>
            <a:r>
              <a:rPr lang="tr-TR" dirty="0" err="1"/>
              <a:t>Along-track</a:t>
            </a:r>
            <a:r>
              <a:rPr lang="tr-TR" dirty="0"/>
              <a:t> tipi ve “High </a:t>
            </a:r>
            <a:r>
              <a:rPr lang="tr-TR" dirty="0" err="1"/>
              <a:t>Resolution</a:t>
            </a:r>
            <a:r>
              <a:rPr lang="tr-TR" dirty="0"/>
              <a:t> </a:t>
            </a:r>
            <a:r>
              <a:rPr lang="tr-TR" dirty="0" err="1"/>
              <a:t>Visible</a:t>
            </a:r>
            <a:r>
              <a:rPr lang="tr-TR" dirty="0"/>
              <a:t>” olarak adlandırılan tarayıcı </a:t>
            </a:r>
            <a:r>
              <a:rPr lang="tr-TR" dirty="0" err="1"/>
              <a:t>sensörleri</a:t>
            </a:r>
            <a:r>
              <a:rPr lang="tr-TR" dirty="0"/>
              <a:t> içermektedir.  Bu </a:t>
            </a:r>
            <a:r>
              <a:rPr lang="tr-TR" dirty="0" err="1"/>
              <a:t>sensör</a:t>
            </a:r>
            <a:r>
              <a:rPr lang="tr-TR" dirty="0"/>
              <a:t>, sıralı dizinli (</a:t>
            </a:r>
            <a:r>
              <a:rPr lang="tr-TR" dirty="0" err="1"/>
              <a:t>linear</a:t>
            </a:r>
            <a:r>
              <a:rPr lang="tr-TR" dirty="0"/>
              <a:t> </a:t>
            </a:r>
            <a:r>
              <a:rPr lang="tr-TR" dirty="0" err="1"/>
              <a:t>array</a:t>
            </a:r>
            <a:r>
              <a:rPr lang="tr-TR" dirty="0"/>
              <a:t>) </a:t>
            </a:r>
            <a:r>
              <a:rPr lang="tr-TR" dirty="0" err="1"/>
              <a:t>dedektörleri</a:t>
            </a:r>
            <a:r>
              <a:rPr lang="tr-TR" dirty="0"/>
              <a:t> </a:t>
            </a:r>
            <a:r>
              <a:rPr lang="tr-TR" dirty="0" err="1"/>
              <a:t>içermektadir</a:t>
            </a:r>
            <a:r>
              <a:rPr lang="tr-TR" dirty="0"/>
              <a:t>.  </a:t>
            </a:r>
          </a:p>
          <a:p>
            <a:r>
              <a:rPr lang="tr-TR" dirty="0"/>
              <a:t>SPOT </a:t>
            </a:r>
            <a:r>
              <a:rPr lang="tr-TR" dirty="0" err="1"/>
              <a:t>sensörleri</a:t>
            </a:r>
            <a:r>
              <a:rPr lang="tr-TR" dirty="0"/>
              <a:t> ayrıca bindirmeli stereoskopik (3 boyutlu) görüntü algılama kabiliyetine de sahiptir. Bu özellikten istifade ile, arazinin </a:t>
            </a:r>
            <a:r>
              <a:rPr lang="tr-TR" dirty="0" err="1"/>
              <a:t>topoğrafik</a:t>
            </a:r>
            <a:r>
              <a:rPr lang="tr-TR" dirty="0"/>
              <a:t> durumunu yansıtan sayısal yükseklin modelleri (DEM) üretilmektedir.</a:t>
            </a:r>
          </a:p>
          <a:p>
            <a:endParaRPr lang="tr-TR" dirty="0"/>
          </a:p>
        </p:txBody>
      </p:sp>
    </p:spTree>
    <p:extLst>
      <p:ext uri="{BB962C8B-B14F-4D97-AF65-F5344CB8AC3E}">
        <p14:creationId xmlns:p14="http://schemas.microsoft.com/office/powerpoint/2010/main" val="369197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2227" y="2397674"/>
            <a:ext cx="3706887" cy="3505689"/>
          </a:xfrm>
        </p:spPr>
      </p:pic>
    </p:spTree>
    <p:extLst>
      <p:ext uri="{BB962C8B-B14F-4D97-AF65-F5344CB8AC3E}">
        <p14:creationId xmlns:p14="http://schemas.microsoft.com/office/powerpoint/2010/main" val="107501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PROGRAMIN AMACI </a:t>
            </a:r>
            <a:br>
              <a:rPr lang="tr-TR" dirty="0"/>
            </a:br>
            <a:endParaRPr lang="tr-TR" dirty="0"/>
          </a:p>
        </p:txBody>
      </p:sp>
      <p:sp>
        <p:nvSpPr>
          <p:cNvPr id="3" name="İçerik Yer Tutucusu 2"/>
          <p:cNvSpPr>
            <a:spLocks noGrp="1"/>
          </p:cNvSpPr>
          <p:nvPr>
            <p:ph idx="1"/>
          </p:nvPr>
        </p:nvSpPr>
        <p:spPr/>
        <p:txBody>
          <a:bodyPr/>
          <a:lstStyle/>
          <a:p>
            <a:r>
              <a:rPr lang="tr-TR" dirty="0"/>
              <a:t>Yeryüzü kaynaklarının  incelenmesi </a:t>
            </a:r>
          </a:p>
          <a:p>
            <a:r>
              <a:rPr lang="tr-TR" dirty="0"/>
              <a:t>İklimbilimi  ve denizbilimini kapsayan olayların tespiti ve öngörülmesi</a:t>
            </a:r>
          </a:p>
          <a:p>
            <a:r>
              <a:rPr lang="tr-TR" dirty="0"/>
              <a:t>Beşeri faaliyetlerinin ve doğal olayların </a:t>
            </a:r>
            <a:r>
              <a:rPr lang="tr-TR" dirty="0" err="1" smtClean="0"/>
              <a:t>izlenemesidir</a:t>
            </a:r>
            <a:r>
              <a:rPr lang="tr-TR" dirty="0"/>
              <a:t>.</a:t>
            </a:r>
          </a:p>
          <a:p>
            <a:endParaRPr lang="tr-TR" dirty="0"/>
          </a:p>
        </p:txBody>
      </p:sp>
    </p:spTree>
    <p:extLst>
      <p:ext uri="{BB962C8B-B14F-4D97-AF65-F5344CB8AC3E}">
        <p14:creationId xmlns:p14="http://schemas.microsoft.com/office/powerpoint/2010/main" val="324772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YER SATHINI GÖZLEYEN UYDULAR</a:t>
            </a:r>
          </a:p>
        </p:txBody>
      </p:sp>
      <p:sp>
        <p:nvSpPr>
          <p:cNvPr id="3" name="İçerik Yer Tutucusu 2"/>
          <p:cNvSpPr>
            <a:spLocks noGrp="1"/>
          </p:cNvSpPr>
          <p:nvPr>
            <p:ph idx="1"/>
          </p:nvPr>
        </p:nvSpPr>
        <p:spPr/>
        <p:txBody>
          <a:bodyPr/>
          <a:lstStyle/>
          <a:p>
            <a:r>
              <a:rPr lang="tr-TR" dirty="0"/>
              <a:t>Meteoroloji uyduları </a:t>
            </a:r>
            <a:r>
              <a:rPr lang="tr-TR" dirty="0" smtClean="0"/>
              <a:t>ve </a:t>
            </a:r>
            <a:r>
              <a:rPr lang="tr-TR" dirty="0" err="1" smtClean="0"/>
              <a:t>sensörleri</a:t>
            </a:r>
            <a:r>
              <a:rPr lang="tr-TR" dirty="0" smtClean="0"/>
              <a:t> yer yüzeyi hakkında yeterli  bilgi verememektedir.</a:t>
            </a:r>
            <a:endParaRPr lang="tr-TR" dirty="0" smtClean="0"/>
          </a:p>
          <a:p>
            <a:r>
              <a:rPr lang="tr-TR" dirty="0" smtClean="0"/>
              <a:t>Bu </a:t>
            </a:r>
            <a:r>
              <a:rPr lang="tr-TR" dirty="0"/>
              <a:t>sebepten, sadece dünya sathının incelenmesine yönelik </a:t>
            </a:r>
            <a:r>
              <a:rPr lang="tr-TR" dirty="0" smtClean="0"/>
              <a:t>ihtiyacı </a:t>
            </a:r>
            <a:r>
              <a:rPr lang="tr-TR" dirty="0"/>
              <a:t>karşılayan ve birçok tayfsal banda sahip bir çok uydu uzaya atılmıştır. </a:t>
            </a:r>
            <a:endParaRPr lang="tr-TR" dirty="0" smtClean="0"/>
          </a:p>
          <a:p>
            <a:r>
              <a:rPr lang="tr-TR" dirty="0" smtClean="0"/>
              <a:t>Amaç </a:t>
            </a:r>
            <a:r>
              <a:rPr lang="tr-TR" dirty="0" err="1" smtClean="0"/>
              <a:t>jeolojik,ekolojik</a:t>
            </a:r>
            <a:r>
              <a:rPr lang="tr-TR" dirty="0" smtClean="0"/>
              <a:t> vb. özellikleri belirleme ve araştırmalarda bilgi edinmektir.</a:t>
            </a:r>
            <a:endParaRPr lang="tr-TR" dirty="0"/>
          </a:p>
        </p:txBody>
      </p:sp>
    </p:spTree>
    <p:extLst>
      <p:ext uri="{BB962C8B-B14F-4D97-AF65-F5344CB8AC3E}">
        <p14:creationId xmlns:p14="http://schemas.microsoft.com/office/powerpoint/2010/main" val="20832273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C:\Users\monster\Desktop\Görüntü ve video işleme\sandsat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16843" y="2052638"/>
            <a:ext cx="7920089" cy="4195762"/>
          </a:xfrm>
          <a:prstGeom prst="rect">
            <a:avLst/>
          </a:prstGeom>
          <a:noFill/>
          <a:ln>
            <a:noFill/>
          </a:ln>
        </p:spPr>
      </p:pic>
    </p:spTree>
    <p:extLst>
      <p:ext uri="{BB962C8B-B14F-4D97-AF65-F5344CB8AC3E}">
        <p14:creationId xmlns:p14="http://schemas.microsoft.com/office/powerpoint/2010/main" val="2364834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Spot uyduları için öngörülen çalışma süresi   3 yıldır</a:t>
            </a:r>
          </a:p>
        </p:txBody>
      </p:sp>
      <p:pic>
        <p:nvPicPr>
          <p:cNvPr id="4" name="İçerik Yer Tutucusu 3" descr="C:\Users\monster\Desktop\Görüntü ve video işleme\spot.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45817" y="2052638"/>
            <a:ext cx="6662141" cy="4195762"/>
          </a:xfrm>
          <a:prstGeom prst="rect">
            <a:avLst/>
          </a:prstGeom>
          <a:noFill/>
          <a:ln>
            <a:noFill/>
          </a:ln>
        </p:spPr>
      </p:pic>
    </p:spTree>
    <p:extLst>
      <p:ext uri="{BB962C8B-B14F-4D97-AF65-F5344CB8AC3E}">
        <p14:creationId xmlns:p14="http://schemas.microsoft.com/office/powerpoint/2010/main" val="22134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Spot Görüntülerinin Kullanım Alanları</a:t>
            </a:r>
            <a:br>
              <a:rPr lang="tr-TR" dirty="0"/>
            </a:br>
            <a:endParaRPr lang="tr-TR" dirty="0"/>
          </a:p>
        </p:txBody>
      </p:sp>
      <p:sp>
        <p:nvSpPr>
          <p:cNvPr id="3" name="İçerik Yer Tutucusu 2"/>
          <p:cNvSpPr>
            <a:spLocks noGrp="1"/>
          </p:cNvSpPr>
          <p:nvPr>
            <p:ph idx="1"/>
          </p:nvPr>
        </p:nvSpPr>
        <p:spPr/>
        <p:txBody>
          <a:bodyPr>
            <a:normAutofit/>
          </a:bodyPr>
          <a:lstStyle/>
          <a:p>
            <a:r>
              <a:rPr lang="tr-TR" dirty="0" smtClean="0"/>
              <a:t>Sınıflandırma </a:t>
            </a:r>
            <a:r>
              <a:rPr lang="tr-TR" dirty="0"/>
              <a:t>ve Değişim Tespiti</a:t>
            </a:r>
          </a:p>
          <a:p>
            <a:r>
              <a:rPr lang="tr-TR" dirty="0"/>
              <a:t>Yasadışı ekim analizleri</a:t>
            </a:r>
          </a:p>
          <a:p>
            <a:r>
              <a:rPr lang="tr-TR" dirty="0"/>
              <a:t>Tesis Gözlemlemesi</a:t>
            </a:r>
          </a:p>
          <a:p>
            <a:r>
              <a:rPr lang="tr-TR" dirty="0"/>
              <a:t>Petrol ve Doğalgaz;</a:t>
            </a:r>
          </a:p>
          <a:p>
            <a:r>
              <a:rPr lang="tr-TR" dirty="0" smtClean="0"/>
              <a:t>Tesis </a:t>
            </a:r>
            <a:r>
              <a:rPr lang="tr-TR" dirty="0"/>
              <a:t>haritaları, boru hattı haritaları</a:t>
            </a:r>
          </a:p>
          <a:p>
            <a:r>
              <a:rPr lang="tr-TR" dirty="0"/>
              <a:t>Boru hatları yollarının  çıkarılması</a:t>
            </a:r>
          </a:p>
          <a:p>
            <a:r>
              <a:rPr lang="tr-TR" dirty="0"/>
              <a:t>Yeraltı özellikleri ile yeryüzü görüntüsünün bütünleştirilmesi</a:t>
            </a:r>
          </a:p>
          <a:p>
            <a:r>
              <a:rPr lang="tr-TR" dirty="0"/>
              <a:t>2007 yılında Google, </a:t>
            </a:r>
            <a:r>
              <a:rPr lang="tr-TR" dirty="0" smtClean="0"/>
              <a:t>dünyanın </a:t>
            </a:r>
            <a:r>
              <a:rPr lang="tr-TR" dirty="0"/>
              <a:t>geniş alanını kapsayan Google </a:t>
            </a:r>
            <a:r>
              <a:rPr lang="tr-TR" dirty="0" err="1"/>
              <a:t>Earth’ın</a:t>
            </a:r>
            <a:r>
              <a:rPr lang="tr-TR" dirty="0"/>
              <a:t> çözünürlüğünü geliştirmek için Spot Image ile anlaştı.</a:t>
            </a:r>
          </a:p>
          <a:p>
            <a:endParaRPr lang="tr-TR" dirty="0"/>
          </a:p>
        </p:txBody>
      </p:sp>
    </p:spTree>
    <p:extLst>
      <p:ext uri="{BB962C8B-B14F-4D97-AF65-F5344CB8AC3E}">
        <p14:creationId xmlns:p14="http://schemas.microsoft.com/office/powerpoint/2010/main" val="19720015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068142" y="830787"/>
            <a:ext cx="8946541" cy="4195481"/>
          </a:xfrm>
        </p:spPr>
        <p:txBody>
          <a:bodyPr/>
          <a:lstStyle/>
          <a:p>
            <a:r>
              <a:rPr lang="tr-TR" dirty="0"/>
              <a:t>SPOT 5, yüksek çözünürlüklü iki görüntüleme cihazına sahiptir. </a:t>
            </a:r>
            <a:endParaRPr lang="tr-TR" dirty="0" smtClean="0"/>
          </a:p>
          <a:p>
            <a:r>
              <a:rPr lang="tr-TR" dirty="0" smtClean="0"/>
              <a:t>Çok </a:t>
            </a:r>
            <a:r>
              <a:rPr lang="tr-TR" dirty="0" err="1"/>
              <a:t>bandlı</a:t>
            </a:r>
            <a:r>
              <a:rPr lang="tr-TR" dirty="0"/>
              <a:t> </a:t>
            </a:r>
            <a:r>
              <a:rPr lang="tr-TR" dirty="0" err="1"/>
              <a:t>modu</a:t>
            </a:r>
            <a:r>
              <a:rPr lang="tr-TR" dirty="0"/>
              <a:t> (MSS) elektromanyetik spektrumun yeşil (0.50-0.59), kırmızı (0.610.68) ve yakın kızılötesi (0.79-0.89) bölümünü kaplayan 20x20 metre </a:t>
            </a:r>
            <a:r>
              <a:rPr lang="tr-TR" dirty="0" err="1"/>
              <a:t>konumsal</a:t>
            </a:r>
            <a:r>
              <a:rPr lang="tr-TR" dirty="0"/>
              <a:t> çözünürlükte 3 </a:t>
            </a:r>
            <a:r>
              <a:rPr lang="tr-TR" dirty="0" err="1"/>
              <a:t>bantdan</a:t>
            </a:r>
            <a:r>
              <a:rPr lang="tr-TR" dirty="0"/>
              <a:t> oluşur. </a:t>
            </a:r>
            <a:endParaRPr lang="tr-TR" dirty="0" smtClean="0"/>
          </a:p>
          <a:p>
            <a:r>
              <a:rPr lang="tr-TR" dirty="0" err="1" smtClean="0"/>
              <a:t>Pankromatik</a:t>
            </a:r>
            <a:r>
              <a:rPr lang="tr-TR" dirty="0" smtClean="0"/>
              <a:t> </a:t>
            </a:r>
            <a:r>
              <a:rPr lang="tr-TR" dirty="0"/>
              <a:t>(</a:t>
            </a:r>
            <a:r>
              <a:rPr lang="tr-TR" dirty="0" err="1"/>
              <a:t>siyahbeyaz</a:t>
            </a:r>
            <a:r>
              <a:rPr lang="tr-TR" dirty="0"/>
              <a:t>) </a:t>
            </a:r>
            <a:r>
              <a:rPr lang="tr-TR" dirty="0" err="1"/>
              <a:t>modu</a:t>
            </a:r>
            <a:r>
              <a:rPr lang="tr-TR" dirty="0"/>
              <a:t> ise sadece görünür bölgeden tek </a:t>
            </a:r>
            <a:r>
              <a:rPr lang="tr-TR" dirty="0" err="1" smtClean="0"/>
              <a:t>band</a:t>
            </a:r>
            <a:endParaRPr lang="tr-TR" dirty="0" smtClean="0"/>
          </a:p>
          <a:p>
            <a:r>
              <a:rPr lang="tr-TR" dirty="0" smtClean="0"/>
              <a:t>a </a:t>
            </a:r>
            <a:r>
              <a:rPr lang="tr-TR" dirty="0"/>
              <a:t>(0.51-0.73) 10x10 m. çözünürlüktedir. </a:t>
            </a:r>
          </a:p>
        </p:txBody>
      </p:sp>
    </p:spTree>
    <p:extLst>
      <p:ext uri="{BB962C8B-B14F-4D97-AF65-F5344CB8AC3E}">
        <p14:creationId xmlns:p14="http://schemas.microsoft.com/office/powerpoint/2010/main" val="291340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7432" y="756138"/>
            <a:ext cx="6612605" cy="5143499"/>
          </a:xfrm>
          <a:prstGeom prst="rect">
            <a:avLst/>
          </a:prstGeom>
        </p:spPr>
      </p:pic>
    </p:spTree>
    <p:extLst>
      <p:ext uri="{BB962C8B-B14F-4D97-AF65-F5344CB8AC3E}">
        <p14:creationId xmlns:p14="http://schemas.microsoft.com/office/powerpoint/2010/main" val="1127178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5208" y="1165225"/>
            <a:ext cx="6803961" cy="4195763"/>
          </a:xfrm>
        </p:spPr>
      </p:pic>
    </p:spTree>
    <p:extLst>
      <p:ext uri="{BB962C8B-B14F-4D97-AF65-F5344CB8AC3E}">
        <p14:creationId xmlns:p14="http://schemas.microsoft.com/office/powerpoint/2010/main" val="2716082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IRS -1C/1D</a:t>
            </a:r>
            <a:endParaRPr lang="tr-TR" dirty="0"/>
          </a:p>
        </p:txBody>
      </p:sp>
      <p:sp>
        <p:nvSpPr>
          <p:cNvPr id="3" name="İçerik Yer Tutucusu 2"/>
          <p:cNvSpPr>
            <a:spLocks noGrp="1"/>
          </p:cNvSpPr>
          <p:nvPr>
            <p:ph idx="1"/>
          </p:nvPr>
        </p:nvSpPr>
        <p:spPr/>
        <p:txBody>
          <a:bodyPr/>
          <a:lstStyle/>
          <a:p>
            <a:r>
              <a:rPr lang="tr-TR" dirty="0"/>
              <a:t> IRS-1C dairesel, güneş uyumlu, kutuplara yakın yörüngede 98,69 derecelik bir eğimle ve 817 km′lik bir yükseklikte yeryüzünü hemen hemen sabit bir ışık altında görüntüleme yapacak şekilde yörüngeye oturtulmuştur. Günde 14 dönüşüm yapmaktadır. Dünya etrafındaki bir dönümü 101.35 dakika sürmektedir. Yeryüzü üzerinde aynı noktadan 24 günde bir geçer. IRS-1C ve 1D′nin birbirinden biraz farklı yörüngeleri vardır.</a:t>
            </a:r>
          </a:p>
        </p:txBody>
      </p:sp>
    </p:spTree>
    <p:extLst>
      <p:ext uri="{BB962C8B-B14F-4D97-AF65-F5344CB8AC3E}">
        <p14:creationId xmlns:p14="http://schemas.microsoft.com/office/powerpoint/2010/main" val="620048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IRS-1C/1D UYDUSU VE GÖRÜNTÜ FORMATLARI</a:t>
            </a:r>
          </a:p>
        </p:txBody>
      </p:sp>
      <p:pic>
        <p:nvPicPr>
          <p:cNvPr id="4" name="İçerik Yer Tutucusu 3" descr="C:\Users\monster\Desktop\Görüntü ve video işleme\ırs.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31326" y="2338754"/>
            <a:ext cx="5234291" cy="3015019"/>
          </a:xfrm>
          <a:prstGeom prst="rect">
            <a:avLst/>
          </a:prstGeom>
          <a:noFill/>
          <a:ln>
            <a:noFill/>
          </a:ln>
        </p:spPr>
      </p:pic>
    </p:spTree>
    <p:extLst>
      <p:ext uri="{BB962C8B-B14F-4D97-AF65-F5344CB8AC3E}">
        <p14:creationId xmlns:p14="http://schemas.microsoft.com/office/powerpoint/2010/main" val="2354382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z="2000" dirty="0"/>
              <a:t>Çizelge 2.2 IRS-1C/1D’ye ait yörünge bilgileri ve algılayıcıların bazı teknik özellikleri</a:t>
            </a:r>
            <a:br>
              <a:rPr lang="tr-TR" sz="2000" dirty="0"/>
            </a:br>
            <a:endParaRPr lang="tr-TR" sz="2000" dirty="0"/>
          </a:p>
        </p:txBody>
      </p:sp>
      <p:pic>
        <p:nvPicPr>
          <p:cNvPr id="4" name="İçerik Yer Tutucusu 3" descr="C:\Users\monster\Desktop\Görüntü ve video işleme\ırs.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5662" y="2092570"/>
            <a:ext cx="6161967" cy="3515478"/>
          </a:xfrm>
          <a:prstGeom prst="rect">
            <a:avLst/>
          </a:prstGeom>
          <a:noFill/>
          <a:ln>
            <a:noFill/>
          </a:ln>
        </p:spPr>
      </p:pic>
    </p:spTree>
    <p:extLst>
      <p:ext uri="{BB962C8B-B14F-4D97-AF65-F5344CB8AC3E}">
        <p14:creationId xmlns:p14="http://schemas.microsoft.com/office/powerpoint/2010/main" val="3062289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DONANIM</a:t>
            </a:r>
            <a:endParaRPr lang="tr-TR" dirty="0"/>
          </a:p>
        </p:txBody>
      </p:sp>
      <p:pic>
        <p:nvPicPr>
          <p:cNvPr id="4" name="İçerik Yer Tutucusu 3" descr="C:\Users\monster\Desktop\Görüntü ve video işleme\ırs.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24100" y="2089552"/>
            <a:ext cx="4248743" cy="3858163"/>
          </a:xfrm>
          <a:prstGeom prst="rect">
            <a:avLst/>
          </a:prstGeom>
          <a:noFill/>
          <a:ln>
            <a:noFill/>
          </a:ln>
        </p:spPr>
      </p:pic>
    </p:spTree>
    <p:extLst>
      <p:ext uri="{BB962C8B-B14F-4D97-AF65-F5344CB8AC3E}">
        <p14:creationId xmlns:p14="http://schemas.microsoft.com/office/powerpoint/2010/main" val="4915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								LANDSAT</a:t>
            </a:r>
            <a:endParaRPr lang="tr-TR" dirty="0"/>
          </a:p>
        </p:txBody>
      </p:sp>
      <p:sp>
        <p:nvSpPr>
          <p:cNvPr id="3" name="İçerik Yer Tutucusu 2"/>
          <p:cNvSpPr>
            <a:spLocks noGrp="1"/>
          </p:cNvSpPr>
          <p:nvPr>
            <p:ph idx="1"/>
          </p:nvPr>
        </p:nvSpPr>
        <p:spPr/>
        <p:txBody>
          <a:bodyPr>
            <a:normAutofit lnSpcReduction="10000"/>
          </a:bodyPr>
          <a:lstStyle/>
          <a:p>
            <a:r>
              <a:rPr lang="tr-TR" dirty="0" err="1" smtClean="0"/>
              <a:t>Landsat</a:t>
            </a:r>
            <a:r>
              <a:rPr lang="tr-TR" dirty="0" smtClean="0"/>
              <a:t> </a:t>
            </a:r>
            <a:r>
              <a:rPr lang="tr-TR" dirty="0"/>
              <a:t>uydusu, dünya üzerindeki doğal kaynakları incelemek ve özelliklerini meydana çıkartmak gayesiyle </a:t>
            </a:r>
            <a:r>
              <a:rPr lang="tr-TR" dirty="0" smtClean="0"/>
              <a:t>atılmıştır.</a:t>
            </a:r>
          </a:p>
          <a:p>
            <a:r>
              <a:rPr lang="tr-TR" dirty="0" err="1"/>
              <a:t>Landsat</a:t>
            </a:r>
            <a:r>
              <a:rPr lang="tr-TR" dirty="0"/>
              <a:t> uydusu</a:t>
            </a:r>
            <a:r>
              <a:rPr lang="tr-TR" dirty="0" smtClean="0"/>
              <a:t>, </a:t>
            </a:r>
            <a:r>
              <a:rPr lang="tr-TR" dirty="0"/>
              <a:t>yer </a:t>
            </a:r>
            <a:r>
              <a:rPr lang="tr-TR" dirty="0" smtClean="0"/>
              <a:t>istasyonlarına </a:t>
            </a:r>
            <a:r>
              <a:rPr lang="tr-TR" dirty="0"/>
              <a:t>eşit zaman aralıklarıyla bilgi vermektedirler. </a:t>
            </a:r>
            <a:endParaRPr lang="tr-TR" dirty="0" smtClean="0"/>
          </a:p>
          <a:p>
            <a:r>
              <a:rPr lang="tr-TR" dirty="0" smtClean="0"/>
              <a:t>Verilen </a:t>
            </a:r>
            <a:r>
              <a:rPr lang="tr-TR" dirty="0"/>
              <a:t>bilgi uydunun yapılış gayesine uygun olarak, dünyadaki doğal kaynakların özelliklerine aittir</a:t>
            </a:r>
            <a:r>
              <a:rPr lang="tr-TR" dirty="0" smtClean="0"/>
              <a:t>.</a:t>
            </a:r>
          </a:p>
          <a:p>
            <a:r>
              <a:rPr lang="tr-TR" dirty="0" smtClean="0"/>
              <a:t> </a:t>
            </a:r>
            <a:r>
              <a:rPr lang="tr-TR" dirty="0"/>
              <a:t>Denizlerin ve karaların yüzeylerine ait bilgiler verdiği gibi, denizlerin derinliklerine ve karalarda </a:t>
            </a:r>
            <a:r>
              <a:rPr lang="tr-TR" dirty="0" err="1"/>
              <a:t>ceryan</a:t>
            </a:r>
            <a:r>
              <a:rPr lang="tr-TR" dirty="0"/>
              <a:t> eden olaylara ait devamlı bilgi vermektedir. </a:t>
            </a:r>
            <a:endParaRPr lang="tr-TR" dirty="0" smtClean="0"/>
          </a:p>
          <a:p>
            <a:r>
              <a:rPr lang="tr-TR" dirty="0" smtClean="0"/>
              <a:t>Tarım </a:t>
            </a:r>
            <a:r>
              <a:rPr lang="tr-TR" dirty="0"/>
              <a:t>alanlarında yetiştirilen bitkilerin cinsleri, büyüme süratleri, Ormanlardaki servetlerin durumları ve zamanla meydana gelen değişikler bu bilgiler arasında bulunmaktadır.</a:t>
            </a:r>
          </a:p>
          <a:p>
            <a:endParaRPr lang="tr-TR" dirty="0"/>
          </a:p>
          <a:p>
            <a:endParaRPr lang="tr-TR" dirty="0"/>
          </a:p>
        </p:txBody>
      </p:sp>
    </p:spTree>
    <p:extLst>
      <p:ext uri="{BB962C8B-B14F-4D97-AF65-F5344CB8AC3E}">
        <p14:creationId xmlns:p14="http://schemas.microsoft.com/office/powerpoint/2010/main" val="2319267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normAutofit/>
          </a:bodyPr>
          <a:lstStyle/>
          <a:p>
            <a:r>
              <a:rPr lang="tr-TR" dirty="0"/>
              <a:t>IRS-1C/1D uydusu, düşük radyometrik çözünürlüğe sahip olmasına rağmen 5.8 m yer piksel çözünürlüğüne ve 70 km görüntüleme genişliğine sahip olduğu için oldukça geniş bir kullanım alanı bulmuştur. </a:t>
            </a:r>
            <a:r>
              <a:rPr lang="tr-TR" dirty="0" err="1"/>
              <a:t>Pankromatik</a:t>
            </a:r>
            <a:r>
              <a:rPr lang="tr-TR" dirty="0"/>
              <a:t> görüntüler, pazarlamacı şirketlerce 5 m piksel büyüklüğünde ve 8 bitlik örnekleme aralığında satılmaktadırlar. 6 bitlik görüntünün 8 bite yeniden örneklenmesinin nedeni, pek çok görüntü işleme yazılımının 8 bit ve katlarındaki görüntüleri </a:t>
            </a:r>
            <a:r>
              <a:rPr lang="tr-TR" dirty="0" smtClean="0"/>
              <a:t>işleyebilmesidir.</a:t>
            </a:r>
            <a:endParaRPr lang="tr-TR" dirty="0"/>
          </a:p>
        </p:txBody>
      </p:sp>
    </p:spTree>
    <p:extLst>
      <p:ext uri="{BB962C8B-B14F-4D97-AF65-F5344CB8AC3E}">
        <p14:creationId xmlns:p14="http://schemas.microsoft.com/office/powerpoint/2010/main" val="3165038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745150" y="1648473"/>
            <a:ext cx="8946541" cy="4195481"/>
          </a:xfrm>
        </p:spPr>
        <p:txBody>
          <a:bodyPr/>
          <a:lstStyle/>
          <a:p>
            <a:r>
              <a:rPr lang="tr-TR" dirty="0" smtClean="0"/>
              <a:t> </a:t>
            </a:r>
            <a:r>
              <a:rPr lang="tr-TR" dirty="0" err="1"/>
              <a:t>Pan</a:t>
            </a:r>
            <a:r>
              <a:rPr lang="tr-TR" dirty="0"/>
              <a:t> kamera ise ±26°’lik yan bakış açısına sahiptir ve bu sayede bindirmeli görüntü alabilmektedir. Ancak, </a:t>
            </a:r>
            <a:r>
              <a:rPr lang="tr-TR" dirty="0" err="1"/>
              <a:t>Pan</a:t>
            </a:r>
            <a:r>
              <a:rPr lang="tr-TR" dirty="0"/>
              <a:t> kameraların farklı yörüngelerden bindirmeli görüntü alabilmesi için, kameranın tümüyle hareket etmesi gerekmektedir ki bu da fazladan yakıt kullanımı demektir. Yakıt, uydunun yörüngesinde tutulması için oldukça gerekli bir ve bu nedenle, yan bakış özelliğine rağmen, bu kamera ile stereo-görüntü alımı pek yaygın değildir</a:t>
            </a:r>
          </a:p>
          <a:p>
            <a:endParaRPr lang="tr-TR" dirty="0"/>
          </a:p>
        </p:txBody>
      </p:sp>
    </p:spTree>
    <p:extLst>
      <p:ext uri="{BB962C8B-B14F-4D97-AF65-F5344CB8AC3E}">
        <p14:creationId xmlns:p14="http://schemas.microsoft.com/office/powerpoint/2010/main" val="1717405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Yukarıda da değinildiği gibi, IRS-1C/1D ile görüntü elde edilmeye başlandığında, 5.8 </a:t>
            </a:r>
            <a:r>
              <a:rPr lang="tr-TR" dirty="0" err="1"/>
              <a:t>m’lik</a:t>
            </a:r>
            <a:r>
              <a:rPr lang="tr-TR" dirty="0"/>
              <a:t> yer çözünürlüğü ve 70 km’lik görüntü genişliği ile tekil bir özelliğe sahipti. Bu çözünürlüğü ve genişliği sağlayan tek bir CCD algılayıcı yapmak zor olduğu için, IRS-1C sistem mühendisleri, aralarında küçük bindirmeler bulunan üç adet doğrusal dizinden  </a:t>
            </a:r>
            <a:r>
              <a:rPr lang="tr-TR" dirty="0" smtClean="0"/>
              <a:t>oluşan </a:t>
            </a:r>
            <a:r>
              <a:rPr lang="tr-TR" dirty="0"/>
              <a:t>bir CCD dizin yapmışlardır</a:t>
            </a:r>
          </a:p>
        </p:txBody>
      </p:sp>
    </p:spTree>
    <p:extLst>
      <p:ext uri="{BB962C8B-B14F-4D97-AF65-F5344CB8AC3E}">
        <p14:creationId xmlns:p14="http://schemas.microsoft.com/office/powerpoint/2010/main" val="1373558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IKONOS</a:t>
            </a:r>
            <a:endParaRPr lang="tr-TR" dirty="0"/>
          </a:p>
        </p:txBody>
      </p:sp>
      <p:sp>
        <p:nvSpPr>
          <p:cNvPr id="3" name="İçerik Yer Tutucusu 2"/>
          <p:cNvSpPr>
            <a:spLocks noGrp="1"/>
          </p:cNvSpPr>
          <p:nvPr>
            <p:ph idx="1"/>
          </p:nvPr>
        </p:nvSpPr>
        <p:spPr/>
        <p:txBody>
          <a:bodyPr/>
          <a:lstStyle/>
          <a:p>
            <a:r>
              <a:rPr lang="tr-TR" dirty="0"/>
              <a:t>ABD uydusu IKONOS, Eylül 1999 tarihinde Athena II roketi ile uzaydaki yörüngesine oturtulmuştur.  </a:t>
            </a:r>
            <a:r>
              <a:rPr lang="tr-TR" dirty="0" err="1"/>
              <a:t>Pankromatik</a:t>
            </a:r>
            <a:r>
              <a:rPr lang="tr-TR" dirty="0"/>
              <a:t> ve </a:t>
            </a:r>
            <a:r>
              <a:rPr lang="tr-TR" dirty="0" err="1"/>
              <a:t>multispectral</a:t>
            </a:r>
            <a:r>
              <a:rPr lang="tr-TR" dirty="0"/>
              <a:t> görüntülerin 1 m. ve 4 m. </a:t>
            </a:r>
            <a:r>
              <a:rPr lang="tr-TR" dirty="0" err="1"/>
              <a:t>Mekansal</a:t>
            </a:r>
            <a:r>
              <a:rPr lang="tr-TR" dirty="0"/>
              <a:t> çözümleme sağlaması, büyük ölçüde askeri amaçlara yönelik kullanımına yol açmıştır.</a:t>
            </a:r>
          </a:p>
          <a:p>
            <a:endParaRPr lang="tr-TR" dirty="0"/>
          </a:p>
        </p:txBody>
      </p:sp>
      <p:pic>
        <p:nvPicPr>
          <p:cNvPr id="4" name="Resim 3" descr="C:\Users\monster\Desktop\Görüntü ve video işleme\ikonos.png"/>
          <p:cNvPicPr/>
          <p:nvPr/>
        </p:nvPicPr>
        <p:blipFill>
          <a:blip r:embed="rId2">
            <a:extLst>
              <a:ext uri="{28A0092B-C50C-407E-A947-70E740481C1C}">
                <a14:useLocalDpi xmlns:a14="http://schemas.microsoft.com/office/drawing/2010/main" val="0"/>
              </a:ext>
            </a:extLst>
          </a:blip>
          <a:srcRect/>
          <a:stretch>
            <a:fillRect/>
          </a:stretch>
        </p:blipFill>
        <p:spPr bwMode="auto">
          <a:xfrm>
            <a:off x="4289133" y="3490277"/>
            <a:ext cx="5760720" cy="2620645"/>
          </a:xfrm>
          <a:prstGeom prst="rect">
            <a:avLst/>
          </a:prstGeom>
          <a:noFill/>
          <a:ln>
            <a:noFill/>
          </a:ln>
        </p:spPr>
      </p:pic>
    </p:spTree>
    <p:extLst>
      <p:ext uri="{BB962C8B-B14F-4D97-AF65-F5344CB8AC3E}">
        <p14:creationId xmlns:p14="http://schemas.microsoft.com/office/powerpoint/2010/main" val="19508982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						GÖKTÜRK -2</a:t>
            </a:r>
            <a:endParaRPr lang="tr-TR" dirty="0"/>
          </a:p>
        </p:txBody>
      </p:sp>
      <p:sp>
        <p:nvSpPr>
          <p:cNvPr id="3" name="İçerik Yer Tutucusu 2"/>
          <p:cNvSpPr>
            <a:spLocks noGrp="1"/>
          </p:cNvSpPr>
          <p:nvPr>
            <p:ph idx="1"/>
          </p:nvPr>
        </p:nvSpPr>
        <p:spPr/>
        <p:txBody>
          <a:bodyPr/>
          <a:lstStyle/>
          <a:p>
            <a:r>
              <a:rPr lang="tr-TR" dirty="0"/>
              <a:t>TSK ve kamu kurum/kuruluşlarının görüntü ihtiyacını karşılamak amacıyla bir adet 2,5 m çözünürlüklü görüntü sağlayabilen uydu ve görüntülerin alınacağı, işleneceği ve uydunun kontrolünün yapılacağı bir adet yer istasyonu geliştirilmesi projesidir. </a:t>
            </a:r>
          </a:p>
        </p:txBody>
      </p:sp>
    </p:spTree>
    <p:extLst>
      <p:ext uri="{BB962C8B-B14F-4D97-AF65-F5344CB8AC3E}">
        <p14:creationId xmlns:p14="http://schemas.microsoft.com/office/powerpoint/2010/main" val="4165305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6970" y="551210"/>
            <a:ext cx="5317940" cy="5503759"/>
          </a:xfrm>
        </p:spPr>
      </p:pic>
    </p:spTree>
    <p:extLst>
      <p:ext uri="{BB962C8B-B14F-4D97-AF65-F5344CB8AC3E}">
        <p14:creationId xmlns:p14="http://schemas.microsoft.com/office/powerpoint/2010/main" val="2526454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							KAYNAKÇA</a:t>
            </a:r>
            <a:endParaRPr lang="tr-TR" dirty="0"/>
          </a:p>
        </p:txBody>
      </p:sp>
      <p:sp>
        <p:nvSpPr>
          <p:cNvPr id="3" name="İçerik Yer Tutucusu 2"/>
          <p:cNvSpPr>
            <a:spLocks noGrp="1"/>
          </p:cNvSpPr>
          <p:nvPr>
            <p:ph idx="1"/>
          </p:nvPr>
        </p:nvSpPr>
        <p:spPr>
          <a:xfrm>
            <a:off x="1103312" y="1266092"/>
            <a:ext cx="8946541" cy="4982307"/>
          </a:xfrm>
        </p:spPr>
        <p:txBody>
          <a:bodyPr/>
          <a:lstStyle/>
          <a:p>
            <a:r>
              <a:rPr lang="tr-TR" dirty="0">
                <a:hlinkClick r:id="rId2"/>
              </a:rPr>
              <a:t>https://libra.developmentseed.org</a:t>
            </a:r>
            <a:r>
              <a:rPr lang="tr-TR" dirty="0" smtClean="0">
                <a:hlinkClick r:id="rId2"/>
              </a:rPr>
              <a:t>/</a:t>
            </a:r>
            <a:endParaRPr lang="tr-TR" dirty="0" smtClean="0"/>
          </a:p>
          <a:p>
            <a:r>
              <a:rPr lang="tr-TR" dirty="0">
                <a:hlinkClick r:id="rId3"/>
              </a:rPr>
              <a:t>https://earthexplorer.usgs.gov</a:t>
            </a:r>
            <a:r>
              <a:rPr lang="tr-TR" dirty="0" smtClean="0">
                <a:hlinkClick r:id="rId3"/>
              </a:rPr>
              <a:t>/</a:t>
            </a:r>
            <a:endParaRPr lang="tr-TR" dirty="0" smtClean="0"/>
          </a:p>
          <a:p>
            <a:r>
              <a:rPr lang="tr-TR" dirty="0"/>
              <a:t>Doğan AYDAL ve İpek USLU (TAŞDELEN) IKONOS, ASTER VE LANDSAT UYDU VERİLERİNİN MANYEZİT ARAŞTIRMALARINDA KARŞILAŞTIRILMASI: MİHALIÇÇIK-ESKİŞEHİR-TÜRKİYE ÖRNEĞİ Ankara Üniversitesi, Mühendislik Fakültesi, Jeoloji Mühendisliği Bölümü, 06100 </a:t>
            </a:r>
            <a:r>
              <a:rPr lang="tr-TR" dirty="0" err="1"/>
              <a:t>Beşevler</a:t>
            </a:r>
            <a:r>
              <a:rPr lang="tr-TR" dirty="0"/>
              <a:t>, </a:t>
            </a:r>
            <a:r>
              <a:rPr lang="tr-TR" dirty="0" smtClean="0"/>
              <a:t>ANKARA.</a:t>
            </a:r>
          </a:p>
          <a:p>
            <a:pPr marL="0" indent="0">
              <a:buNone/>
            </a:pPr>
            <a:endParaRPr lang="tr-TR" dirty="0" smtClean="0"/>
          </a:p>
          <a:p>
            <a:r>
              <a:rPr lang="tr-TR" dirty="0" smtClean="0">
                <a:hlinkClick r:id="rId4"/>
              </a:rPr>
              <a:t>https</a:t>
            </a:r>
            <a:r>
              <a:rPr lang="tr-TR" dirty="0">
                <a:hlinkClick r:id="rId4"/>
              </a:rPr>
              <a:t>://</a:t>
            </a:r>
            <a:r>
              <a:rPr lang="tr-TR" dirty="0" smtClean="0">
                <a:hlinkClick r:id="rId4"/>
              </a:rPr>
              <a:t>gezgin.gov.tr/geoportal/app/main</a:t>
            </a:r>
            <a:endParaRPr lang="tr-TR" dirty="0" smtClean="0"/>
          </a:p>
          <a:p>
            <a:r>
              <a:rPr lang="tr-TR" dirty="0">
                <a:hlinkClick r:id="rId5"/>
              </a:rPr>
              <a:t>https://</a:t>
            </a:r>
            <a:r>
              <a:rPr lang="tr-TR" dirty="0" smtClean="0">
                <a:hlinkClick r:id="rId5"/>
              </a:rPr>
              <a:t>www.researchgate.net/publication/316279595_Uzaktan_Algilama_Amacli_Uydu_Goruntuleme_Sistemleri/</a:t>
            </a:r>
            <a:endParaRPr lang="tr-TR" dirty="0" smtClean="0"/>
          </a:p>
          <a:p>
            <a:r>
              <a:rPr lang="tr-TR" dirty="0">
                <a:hlinkClick r:id="rId6"/>
              </a:rPr>
              <a:t>http://</a:t>
            </a:r>
            <a:r>
              <a:rPr lang="tr-TR" dirty="0" smtClean="0">
                <a:hlinkClick r:id="rId6"/>
              </a:rPr>
              <a:t>portal.netcad.com.tr/pages/viewpage.action?pageId=111477859</a:t>
            </a:r>
            <a:endParaRPr lang="tr-TR" dirty="0" smtClean="0"/>
          </a:p>
          <a:p>
            <a:endParaRPr lang="tr-TR" dirty="0"/>
          </a:p>
        </p:txBody>
      </p:sp>
    </p:spTree>
    <p:extLst>
      <p:ext uri="{BB962C8B-B14F-4D97-AF65-F5344CB8AC3E}">
        <p14:creationId xmlns:p14="http://schemas.microsoft.com/office/powerpoint/2010/main" val="1586566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LANDSAT UYDUSUNUN </a:t>
            </a:r>
            <a:r>
              <a:rPr lang="tr-TR" dirty="0" smtClean="0"/>
              <a:t>YÖRÜNGESİ </a:t>
            </a:r>
            <a:r>
              <a:rPr lang="tr-TR" dirty="0"/>
              <a:t>VE DÜNYA YÜZEYİNİ TARAYIŞ ŞEKLİ</a:t>
            </a:r>
            <a:br>
              <a:rPr lang="tr-TR" dirty="0"/>
            </a:br>
            <a:endParaRPr lang="tr-TR" dirty="0"/>
          </a:p>
        </p:txBody>
      </p:sp>
      <p:sp>
        <p:nvSpPr>
          <p:cNvPr id="3" name="İçerik Yer Tutucusu 2"/>
          <p:cNvSpPr>
            <a:spLocks noGrp="1"/>
          </p:cNvSpPr>
          <p:nvPr>
            <p:ph idx="1"/>
          </p:nvPr>
        </p:nvSpPr>
        <p:spPr/>
        <p:txBody>
          <a:bodyPr/>
          <a:lstStyle/>
          <a:p>
            <a:r>
              <a:rPr lang="tr-TR" dirty="0" err="1"/>
              <a:t>Landsat</a:t>
            </a:r>
            <a:r>
              <a:rPr lang="tr-TR" dirty="0"/>
              <a:t> uydusunun yörüngesi, dünya ekseninden geçen bir düzlemi  içinde bulunmaktadır. Dünya ekseni Güney - Kuzey istikametinde uzandığından, yörünge düzleminde Güney - Kuzey istikametinde durmaktadır ve dünya ekvatoruna diktir.</a:t>
            </a:r>
          </a:p>
          <a:p>
            <a:r>
              <a:rPr lang="tr-TR" dirty="0" smtClean="0"/>
              <a:t>Uydu </a:t>
            </a:r>
            <a:r>
              <a:rPr lang="tr-TR" dirty="0"/>
              <a:t>bu yörünge üzerindeki bir turunu 103 dakika da tamamlamaktadır.</a:t>
            </a:r>
          </a:p>
          <a:p>
            <a:endParaRPr lang="tr-TR" dirty="0"/>
          </a:p>
        </p:txBody>
      </p:sp>
    </p:spTree>
    <p:extLst>
      <p:ext uri="{BB962C8B-B14F-4D97-AF65-F5344CB8AC3E}">
        <p14:creationId xmlns:p14="http://schemas.microsoft.com/office/powerpoint/2010/main" val="820691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C:\Users\monster\Desktop\Görüntü ve video işleme\sandsat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9063" y="1111861"/>
            <a:ext cx="6521833" cy="4195762"/>
          </a:xfrm>
          <a:prstGeom prst="rect">
            <a:avLst/>
          </a:prstGeom>
          <a:noFill/>
          <a:ln>
            <a:noFill/>
          </a:ln>
        </p:spPr>
      </p:pic>
    </p:spTree>
    <p:extLst>
      <p:ext uri="{BB962C8B-B14F-4D97-AF65-F5344CB8AC3E}">
        <p14:creationId xmlns:p14="http://schemas.microsoft.com/office/powerpoint/2010/main" val="2900445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r>
              <a:rPr lang="tr-TR" dirty="0"/>
              <a:t> </a:t>
            </a:r>
            <a:r>
              <a:rPr lang="tr-TR" dirty="0" err="1"/>
              <a:t>Landsat</a:t>
            </a:r>
            <a:r>
              <a:rPr lang="tr-TR" dirty="0"/>
              <a:t> uydusu çerçeveli fotoğraf çekmemektedir. Şerit halinde fotoğraf </a:t>
            </a:r>
            <a:r>
              <a:rPr lang="tr-TR" dirty="0" smtClean="0"/>
              <a:t>çekmektedir</a:t>
            </a:r>
            <a:r>
              <a:rPr lang="tr-TR" dirty="0"/>
              <a:t>.</a:t>
            </a:r>
            <a:br>
              <a:rPr lang="tr-TR" dirty="0"/>
            </a:br>
            <a:endParaRPr lang="tr-TR" dirty="0"/>
          </a:p>
        </p:txBody>
      </p:sp>
    </p:spTree>
    <p:extLst>
      <p:ext uri="{BB962C8B-B14F-4D97-AF65-F5344CB8AC3E}">
        <p14:creationId xmlns:p14="http://schemas.microsoft.com/office/powerpoint/2010/main" val="684655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      Gönderilen </a:t>
            </a:r>
            <a:r>
              <a:rPr lang="tr-TR" dirty="0" err="1" smtClean="0"/>
              <a:t>Landsat</a:t>
            </a:r>
            <a:r>
              <a:rPr lang="tr-TR" dirty="0" smtClean="0"/>
              <a:t> uyduları</a:t>
            </a:r>
            <a:endParaRPr lang="tr-TR" dirty="0"/>
          </a:p>
        </p:txBody>
      </p:sp>
      <p:sp>
        <p:nvSpPr>
          <p:cNvPr id="3" name="İçerik Yer Tutucusu 2"/>
          <p:cNvSpPr>
            <a:spLocks noGrp="1"/>
          </p:cNvSpPr>
          <p:nvPr>
            <p:ph idx="1"/>
          </p:nvPr>
        </p:nvSpPr>
        <p:spPr>
          <a:xfrm>
            <a:off x="1104293" y="1534172"/>
            <a:ext cx="8946541" cy="4195481"/>
          </a:xfrm>
        </p:spPr>
        <p:txBody>
          <a:bodyPr/>
          <a:lstStyle/>
          <a:p>
            <a:r>
              <a:rPr lang="tr-TR" dirty="0"/>
              <a:t>LANDSAT uydusu yeryüzü kaynaklarını </a:t>
            </a:r>
            <a:r>
              <a:rPr lang="tr-TR" dirty="0" smtClean="0"/>
              <a:t>araştırmak  </a:t>
            </a:r>
            <a:r>
              <a:rPr lang="tr-TR" dirty="0"/>
              <a:t>temel amacıyla 1972 yılında fırlatılmıştır. 1975 yılında LANDSAT-2, 1978’de LANDSAT-3, 1982’de LANDSAT-4 ve 1984’de LANDSAT–5 uzaya gönderilmiştir.</a:t>
            </a:r>
          </a:p>
          <a:p>
            <a:r>
              <a:rPr lang="tr-TR" dirty="0"/>
              <a:t> 5 Ekim 1993’de fırlatılan LANDSAT-6 yörüngeye yerleştirme esnasında yaşanan sorunlar nedeniyle hiç kullanılamamıştır. </a:t>
            </a:r>
          </a:p>
          <a:p>
            <a:r>
              <a:rPr lang="tr-TR" dirty="0" smtClean="0"/>
              <a:t>Son olarak 15 Nisan 1999’da yörüngesine yerleştirilen LANDSAT-7 uydusu, 6 </a:t>
            </a:r>
            <a:r>
              <a:rPr lang="tr-TR" dirty="0" err="1" smtClean="0"/>
              <a:t>bandda</a:t>
            </a:r>
            <a:r>
              <a:rPr lang="tr-TR" dirty="0" smtClean="0"/>
              <a:t> 30 m, </a:t>
            </a:r>
            <a:r>
              <a:rPr lang="tr-TR" dirty="0" err="1" smtClean="0"/>
              <a:t>pankromatik</a:t>
            </a:r>
            <a:r>
              <a:rPr lang="tr-TR" dirty="0" smtClean="0"/>
              <a:t> </a:t>
            </a:r>
            <a:r>
              <a:rPr lang="tr-TR" dirty="0" err="1" smtClean="0"/>
              <a:t>bandda</a:t>
            </a:r>
            <a:r>
              <a:rPr lang="tr-TR" dirty="0" smtClean="0"/>
              <a:t> 15 m, yakın ve orta kızılötesi </a:t>
            </a:r>
            <a:r>
              <a:rPr lang="tr-TR" dirty="0" err="1" smtClean="0"/>
              <a:t>bandda</a:t>
            </a:r>
            <a:r>
              <a:rPr lang="tr-TR" dirty="0" smtClean="0"/>
              <a:t> ise 60 m ayırma gücüne sahip görüntüler sağlamakta olup, yörünge yüksekliği 705 km ve kolon genişliği 185 </a:t>
            </a:r>
            <a:r>
              <a:rPr lang="tr-TR" dirty="0" err="1" smtClean="0"/>
              <a:t>km.dir</a:t>
            </a:r>
            <a:r>
              <a:rPr lang="tr-TR" dirty="0" smtClean="0"/>
              <a:t> /10/. LANDSAT–5 ve LANDSAT–7 uydusuna ait örnek görüntüler Şekil-3’de gösterilmiştir.</a:t>
            </a:r>
          </a:p>
          <a:p>
            <a:endParaRPr lang="tr-TR" dirty="0"/>
          </a:p>
        </p:txBody>
      </p:sp>
    </p:spTree>
    <p:extLst>
      <p:ext uri="{BB962C8B-B14F-4D97-AF65-F5344CB8AC3E}">
        <p14:creationId xmlns:p14="http://schemas.microsoft.com/office/powerpoint/2010/main" val="241902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C:\Users\monster\Desktop\Görüntü ve video işleme\sandsat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8290" y="1668562"/>
            <a:ext cx="8947150" cy="3381300"/>
          </a:xfrm>
          <a:prstGeom prst="rect">
            <a:avLst/>
          </a:prstGeom>
          <a:noFill/>
          <a:ln>
            <a:noFill/>
          </a:ln>
        </p:spPr>
      </p:pic>
    </p:spTree>
    <p:extLst>
      <p:ext uri="{BB962C8B-B14F-4D97-AF65-F5344CB8AC3E}">
        <p14:creationId xmlns:p14="http://schemas.microsoft.com/office/powerpoint/2010/main" val="77970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descr="C:\Users\monster\Desktop\Görüntü ve video işleme\sandsat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9373" y="2360368"/>
            <a:ext cx="6586554" cy="4195762"/>
          </a:xfrm>
          <a:prstGeom prst="rect">
            <a:avLst/>
          </a:prstGeom>
          <a:noFill/>
          <a:ln>
            <a:noFill/>
          </a:ln>
        </p:spPr>
      </p:pic>
      <p:sp>
        <p:nvSpPr>
          <p:cNvPr id="2" name="Dikdörtgen 1"/>
          <p:cNvSpPr/>
          <p:nvPr/>
        </p:nvSpPr>
        <p:spPr>
          <a:xfrm>
            <a:off x="199292" y="248251"/>
            <a:ext cx="6096000" cy="2308324"/>
          </a:xfrm>
          <a:prstGeom prst="rect">
            <a:avLst/>
          </a:prstGeom>
        </p:spPr>
        <p:txBody>
          <a:bodyPr>
            <a:spAutoFit/>
          </a:bodyPr>
          <a:lstStyle/>
          <a:p>
            <a:r>
              <a:rPr lang="tr-TR" dirty="0"/>
              <a:t>Genel olarak MSS görüntüleri; </a:t>
            </a:r>
            <a:endParaRPr lang="tr-TR" dirty="0" smtClean="0"/>
          </a:p>
          <a:p>
            <a:r>
              <a:rPr lang="tr-TR" dirty="0" smtClean="0"/>
              <a:t>bitki </a:t>
            </a:r>
            <a:r>
              <a:rPr lang="tr-TR" dirty="0"/>
              <a:t>tiplerinin ayırımı, sağlıklı bitkileri belirleme, toprağın nemi, kar, bulut ve buzun ayırımı ve kaya tiplerinin belirlenmesinde kullanılmaktadırlar</a:t>
            </a:r>
            <a:r>
              <a:rPr lang="tr-TR" dirty="0" smtClean="0"/>
              <a:t>.</a:t>
            </a:r>
          </a:p>
          <a:p>
            <a:endParaRPr lang="tr-TR" dirty="0"/>
          </a:p>
          <a:p>
            <a:r>
              <a:rPr lang="tr-TR" dirty="0" smtClean="0"/>
              <a:t> </a:t>
            </a:r>
            <a:r>
              <a:rPr lang="tr-TR" dirty="0"/>
              <a:t>TM görüntüler ise; yukarıda belirtilen kullanım alanlarının sınıflandırılması ve değişikliklerin ortaya çıkarılmasını sağlamaktadırlar. </a:t>
            </a:r>
          </a:p>
        </p:txBody>
      </p:sp>
    </p:spTree>
    <p:extLst>
      <p:ext uri="{BB962C8B-B14F-4D97-AF65-F5344CB8AC3E}">
        <p14:creationId xmlns:p14="http://schemas.microsoft.com/office/powerpoint/2010/main" val="28172323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İy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359</TotalTime>
  <Words>1003</Words>
  <Application>Microsoft Office PowerPoint</Application>
  <PresentationFormat>Geniş ekran</PresentationFormat>
  <Paragraphs>73</Paragraphs>
  <Slides>36</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36</vt:i4>
      </vt:variant>
    </vt:vector>
  </HeadingPairs>
  <TitlesOfParts>
    <vt:vector size="40" baseType="lpstr">
      <vt:lpstr>Arial</vt:lpstr>
      <vt:lpstr>Century Gothic</vt:lpstr>
      <vt:lpstr>Wingdings 3</vt:lpstr>
      <vt:lpstr>İyon</vt:lpstr>
      <vt:lpstr>YER SATHINI GÖZLEYEN UYDULAR</vt:lpstr>
      <vt:lpstr>YER SATHINI GÖZLEYEN UYDULAR</vt:lpstr>
      <vt:lpstr>        LANDSAT</vt:lpstr>
      <vt:lpstr>LANDSAT UYDUSUNUN YÖRÜNGESİ VE DÜNYA YÜZEYİNİ TARAYIŞ ŞEKLİ </vt:lpstr>
      <vt:lpstr>PowerPoint Sunusu</vt:lpstr>
      <vt:lpstr>PowerPoint Sunusu</vt:lpstr>
      <vt:lpstr>      Gönderilen Landsat uyduları</vt:lpstr>
      <vt:lpstr>PowerPoint Sunusu</vt:lpstr>
      <vt:lpstr>PowerPoint Sunusu</vt:lpstr>
      <vt:lpstr>LANDSAT UYDUSUNDAN VERİ Görüntüleme  </vt:lpstr>
      <vt:lpstr>PowerPoint Sunusu</vt:lpstr>
      <vt:lpstr>PowerPoint Sunusu</vt:lpstr>
      <vt:lpstr>Veri Kaynağı Seçimi Aşağıdaki listeden hangi tarzda ve hangi veri kaynağından veri almak istiyorsanız seçiyorsunuz. </vt:lpstr>
      <vt:lpstr>Result kısmında belirlediğimiz tarihler arasındaki uydu görüntülerini sıralıyor. Download simgesine tıklayarak zip halinde olan dosyayı indirebiliriz. </vt:lpstr>
      <vt:lpstr>Seçtiğimiz bölgeye ait uydu görüntüleri.</vt:lpstr>
      <vt:lpstr>PowerPoint Sunusu</vt:lpstr>
      <vt:lpstr>                   SPOT UYDUSU </vt:lpstr>
      <vt:lpstr>PowerPoint Sunusu</vt:lpstr>
      <vt:lpstr>PROGRAMIN AMACI  </vt:lpstr>
      <vt:lpstr>PowerPoint Sunusu</vt:lpstr>
      <vt:lpstr>Spot uyduları için öngörülen çalışma süresi   3 yıldır</vt:lpstr>
      <vt:lpstr>Spot Görüntülerinin Kullanım Alanları </vt:lpstr>
      <vt:lpstr>PowerPoint Sunusu</vt:lpstr>
      <vt:lpstr>PowerPoint Sunusu</vt:lpstr>
      <vt:lpstr>PowerPoint Sunusu</vt:lpstr>
      <vt:lpstr>IRS -1C/1D</vt:lpstr>
      <vt:lpstr>IRS-1C/1D UYDUSU VE GÖRÜNTÜ FORMATLARI</vt:lpstr>
      <vt:lpstr>Çizelge 2.2 IRS-1C/1D’ye ait yörünge bilgileri ve algılayıcıların bazı teknik özellikleri </vt:lpstr>
      <vt:lpstr>DONANIM</vt:lpstr>
      <vt:lpstr>PowerPoint Sunusu</vt:lpstr>
      <vt:lpstr>PowerPoint Sunusu</vt:lpstr>
      <vt:lpstr>PowerPoint Sunusu</vt:lpstr>
      <vt:lpstr>IKONOS</vt:lpstr>
      <vt:lpstr>      GÖKTÜRK -2</vt:lpstr>
      <vt:lpstr>PowerPoint Sunusu</vt:lpstr>
      <vt:lpstr>       KAYNAKÇA</vt:lpstr>
    </vt:vector>
  </TitlesOfParts>
  <Company>NouS/TncTR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YER SATHINI GÖZLEYEN UYDULAR</dc:title>
  <dc:creator>monster</dc:creator>
  <cp:lastModifiedBy>monster</cp:lastModifiedBy>
  <cp:revision>18</cp:revision>
  <dcterms:created xsi:type="dcterms:W3CDTF">2018-05-18T20:13:46Z</dcterms:created>
  <dcterms:modified xsi:type="dcterms:W3CDTF">2018-05-25T07:16:24Z</dcterms:modified>
</cp:coreProperties>
</file>